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530" r:id="rId2"/>
    <p:sldId id="465" r:id="rId3"/>
    <p:sldId id="566" r:id="rId4"/>
    <p:sldId id="402" r:id="rId5"/>
    <p:sldId id="403" r:id="rId6"/>
    <p:sldId id="404" r:id="rId7"/>
    <p:sldId id="416" r:id="rId8"/>
    <p:sldId id="550" r:id="rId9"/>
    <p:sldId id="470" r:id="rId10"/>
    <p:sldId id="552" r:id="rId11"/>
    <p:sldId id="551" r:id="rId12"/>
    <p:sldId id="553" r:id="rId13"/>
    <p:sldId id="554" r:id="rId14"/>
    <p:sldId id="549" r:id="rId15"/>
    <p:sldId id="555" r:id="rId16"/>
    <p:sldId id="471" r:id="rId17"/>
    <p:sldId id="532" r:id="rId18"/>
    <p:sldId id="556" r:id="rId19"/>
    <p:sldId id="536" r:id="rId20"/>
    <p:sldId id="557" r:id="rId21"/>
    <p:sldId id="535" r:id="rId22"/>
    <p:sldId id="537" r:id="rId23"/>
    <p:sldId id="559" r:id="rId24"/>
    <p:sldId id="560" r:id="rId25"/>
    <p:sldId id="561" r:id="rId26"/>
    <p:sldId id="562" r:id="rId27"/>
    <p:sldId id="563" r:id="rId28"/>
    <p:sldId id="564" r:id="rId29"/>
    <p:sldId id="539" r:id="rId30"/>
    <p:sldId id="568" r:id="rId31"/>
    <p:sldId id="569" r:id="rId32"/>
    <p:sldId id="544" r:id="rId33"/>
    <p:sldId id="547" r:id="rId34"/>
    <p:sldId id="548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9" autoAdjust="0"/>
    <p:restoredTop sz="89414" autoAdjust="0"/>
  </p:normalViewPr>
  <p:slideViewPr>
    <p:cSldViewPr snapToGrid="0">
      <p:cViewPr varScale="1">
        <p:scale>
          <a:sx n="86" d="100"/>
          <a:sy n="86" d="100"/>
        </p:scale>
        <p:origin x="3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9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28-2-2025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A6214B-AAC9-9FF5-A701-57176DDC2106}"/>
              </a:ext>
            </a:extLst>
          </p:cNvPr>
          <p:cNvSpPr txBox="1"/>
          <p:nvPr/>
        </p:nvSpPr>
        <p:spPr>
          <a:xfrm>
            <a:off x="66907" y="6556360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8682088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ea typeface="+mj-ea"/>
                <a:cs typeface="+mj-cs"/>
              </a:rPr>
              <a:t>Generative AI: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ea typeface="+mj-ea"/>
                <a:cs typeface="+mj-cs"/>
              </a:rPr>
              <a:t>media (world)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BBB58-EFC2-36EF-2059-C0D6DCC6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B2E88-8F98-E7B9-A42C-FAF828F039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6A829-E910-1D10-6BD3-0C592042B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36" y="523592"/>
            <a:ext cx="3308622" cy="54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2D9E7-6266-2B81-7916-E9A2B91F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99" y="1393016"/>
            <a:ext cx="8644001" cy="40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59810-7DB5-F04B-F7B9-5F7BB18A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A8D11-877A-180A-095E-84395BB53EB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 (VAE)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03BC-D8D2-8FB2-CCBF-A14F755FDEDC}"/>
              </a:ext>
            </a:extLst>
          </p:cNvPr>
          <p:cNvSpPr txBox="1"/>
          <p:nvPr/>
        </p:nvSpPr>
        <p:spPr>
          <a:xfrm>
            <a:off x="241300" y="1075957"/>
            <a:ext cx="11059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Latent space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epresentation: A VAE learns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probabilistic distribution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of the input data in a lower-dimensional latent space, rather than mapping inputs to fixed points like traditional autoencoders.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encoder transforms inputs into a probability distribution (mean &amp; variance) in the latent space, while the decoder reconstructs data by sampling from this distribution.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VAEs use a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urce-serif-pro"/>
              </a:rPr>
              <a:t>Kullback-Leibler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(KL) divergence loss to ensure that the learned latent distribution remains close to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standard normal distribution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, promoting smoothness and continuity in the latent space.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3A912-916F-50E0-5A8C-D588FA9D1E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5D0B8-7694-90E7-D673-5E636D5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A4A397-5073-C184-8723-50823E7C4FD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8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7CF56-D1D5-F38C-1187-751CBFB8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15" y="852468"/>
            <a:ext cx="7681969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2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CAFCC-E4D3-D906-4D43-9CDF2FF1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15" y="852468"/>
            <a:ext cx="7681969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CCFC-19D9-6E99-28EA-410FA8F9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074EF377-A19E-3525-288C-4D8AA670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95" y="2480675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9554E-8A89-2870-994A-4F6ADCC7097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 (VAE)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D5E44F6A-AF79-F96F-E963-1FE67A9E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15" y="1367455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9C19A-7768-7F62-1AC5-0CC67A80CE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3C5-87B3-A381-A2DA-76D24D42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D2E1AC-3D70-B449-2861-3CF96D88257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0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F78A-5F83-4BBB-FE0F-7862988B4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710ED7-D3FF-8EF8-8035-CA0446A1234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VAE: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783DD-4C04-C793-3775-725D1F4EE01A}"/>
              </a:ext>
            </a:extLst>
          </p:cNvPr>
          <p:cNvSpPr txBox="1"/>
          <p:nvPr/>
        </p:nvSpPr>
        <p:spPr>
          <a:xfrm>
            <a:off x="241300" y="1075957"/>
            <a:ext cx="11059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Dimensionality reduction: VAEs can compress high-dimensional biomedical data (e.g., gene expression, medical images) into a lower-dimensional latent space while preserving meaningful features.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Denoising &amp; data imputation: VAEs can reconstruct missing or corrupted biomedical data, improving the quality of noisy datasets like MRI scans, ECG signals, or gene expression profiles.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Anomaly detection: By learning normal data distributions, VAEs can identify anomalies in biomedical datasets, aiding in early disease detection (e.g., identifying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urce-serif-pro"/>
              </a:rPr>
              <a:t>tumors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in medical imaging).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Data privacy: VAEs can be used for privacy-preserving data sharing by generating synthetic patient data that retain statistical properties without exposing real patient records.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435D8-99D7-C82E-CF8B-7FC753A3455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73978-821D-67D1-90A3-195EAFE15CD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DACF3-F85D-1C6D-8070-8B61AB34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56D0E7-69F7-7468-96EB-C7BF4EB5B2C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59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VAE: drug 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Representing chemicals in latent space to search fo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r chemicals that optimize some function (e.g. maximize activity or minimize toxicity).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9FB8-89E2-3105-A5F7-215BEB46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3" y="1942809"/>
            <a:ext cx="8100163" cy="44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AEBA7-31AE-FBB7-97D9-3E02BD79F06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18BF-DFBD-3225-B4BD-BB2B5D3462F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18B33-FF71-6DE8-5AE1-85260C0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B0041-9133-BD41-E815-8F2FE53EB1A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6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Generative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 VAE learns a probabilistic distribution of the input data in a lower-dimensional latent space, rather than mapping inputs to fixed points like traditional autoencoders.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generate sharper, more detailed images than VAEs, which often produce blurry results due to probabilistic constraints.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do not impose a Gaussian prior, allowing for richer and more diverse data generation compared to VAEs.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excel in generating high-quality synthetic biomedical images and unsupervised feature learning, whereas VAEs are better for structured latent representations and anomaly detection.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E742-9058-EAE2-14FE-4272FA26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C06E9-AD77-3686-5435-B6758FB764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Generative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03A41-80C3-51E8-6B21-95439CE05031}"/>
              </a:ext>
            </a:extLst>
          </p:cNvPr>
          <p:cNvSpPr txBox="1"/>
          <p:nvPr/>
        </p:nvSpPr>
        <p:spPr>
          <a:xfrm>
            <a:off x="241300" y="1075957"/>
            <a:ext cx="110597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generator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CNN learns to </a:t>
            </a:r>
            <a:r>
              <a:rPr lang="en-GB" dirty="0"/>
              <a:t>generate new data (i.e., fake data) like that of the problem domain.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discriminator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CNN learns </a:t>
            </a:r>
            <a:r>
              <a:rPr lang="en-GB" dirty="0"/>
              <a:t>to identify whether the provided example is fake (comes from a generator ) or real (comes from the actual data domain).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Both the generator and the discriminator are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trained together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by minimizing one loss function. 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B304A-5CD5-4D2C-1898-84DAB302334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2C9C7-F81D-A9D1-C22D-3F1811DC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A9E9EC-1BCC-F00F-E6E0-527389EFBE6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F7953DA-B41D-FF6C-E06C-A28041D1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 (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cGAN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 </a:t>
            </a:r>
            <a:r>
              <a:rPr lang="en-GB" dirty="0" err="1"/>
              <a:t>cGAN</a:t>
            </a:r>
            <a:r>
              <a:rPr lang="en-GB" dirty="0"/>
              <a:t> extends standard GANs by incorporating </a:t>
            </a:r>
            <a:r>
              <a:rPr lang="en-GB" b="1" dirty="0"/>
              <a:t>extra input </a:t>
            </a:r>
            <a:r>
              <a:rPr lang="en-GB" dirty="0"/>
              <a:t>(e.g., class labels, text descriptions, or images) to </a:t>
            </a:r>
            <a:r>
              <a:rPr lang="en-GB" b="1" dirty="0"/>
              <a:t>guide</a:t>
            </a:r>
            <a:r>
              <a:rPr lang="en-GB" dirty="0"/>
              <a:t> the generation process, ensuring more controlled outputs.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generator takes both random noise and a conditioning variable to produce relevant outputs, while the discriminator evaluates whether the generated sample matches the conditioning input.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6" y="2947786"/>
            <a:ext cx="7815146" cy="3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10759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</a:t>
            </a:r>
            <a:r>
              <a:rPr lang="en-GB" b="1" dirty="0"/>
              <a:t>autoencoder</a:t>
            </a:r>
            <a:r>
              <a:rPr lang="en-GB" dirty="0"/>
              <a:t> is a type of neural network used for </a:t>
            </a:r>
            <a:r>
              <a:rPr lang="en-GB" b="1" dirty="0"/>
              <a:t>unsupervised learning</a:t>
            </a:r>
            <a:r>
              <a:rPr lang="en-GB" dirty="0"/>
              <a:t>, designed to encode input data into a lower-dimensional representation and then reconstruct it back to its original form.</a:t>
            </a:r>
          </a:p>
          <a:p>
            <a:endParaRPr lang="en-GB" dirty="0"/>
          </a:p>
          <a:p>
            <a:r>
              <a:rPr lang="en-GB" dirty="0"/>
              <a:t>It consists of two main components: the </a:t>
            </a:r>
            <a:r>
              <a:rPr lang="en-GB" b="1" dirty="0"/>
              <a:t>encoder</a:t>
            </a:r>
            <a:r>
              <a:rPr lang="en-GB" dirty="0"/>
              <a:t>, which compresses the input into a latent space, and the </a:t>
            </a:r>
            <a:r>
              <a:rPr lang="en-GB" b="1" dirty="0"/>
              <a:t>decoder</a:t>
            </a:r>
            <a:r>
              <a:rPr lang="en-GB" dirty="0"/>
              <a:t>, which reconstructs the original input from this compressed representation.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5B381A06-F4BD-E9AC-CAA2-3ED18B1ED1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F79A6BFD-1C77-4A04-17ED-FF144F84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8ED951D-520B-F4EE-9CDF-8D2C245318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39EA-1144-D55B-F5C4-C69813E0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E4A045-76F6-85FA-D2FD-134848D2B40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 (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cGAN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8C20F-E7CF-4EA0-D78C-897C52EB6E03}"/>
              </a:ext>
            </a:extLst>
          </p:cNvPr>
          <p:cNvSpPr txBox="1"/>
          <p:nvPr/>
        </p:nvSpPr>
        <p:spPr>
          <a:xfrm>
            <a:off x="241300" y="1075957"/>
            <a:ext cx="4990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Conditioning allows the GAN to generate medical images that match specific disease conditions, patient attributes, or imaging modalities, ensuring the synthetic data is medically meaningful rather than random.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81A97-B06A-8DF1-D4FA-B38EA2A3115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98E1F-0B67-BAEC-4A56-F27072EF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CB39F1-C6B0-83E3-2208-656C9643089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0AD6C71-F5D4-9D61-4FE9-27E96938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9" y="199879"/>
            <a:ext cx="4934757" cy="60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Diffusion models generate data by </a:t>
            </a:r>
            <a:r>
              <a:rPr lang="en-GB" b="1" dirty="0"/>
              <a:t>gradually transforming pure noise into structured outputs </a:t>
            </a:r>
            <a:r>
              <a:rPr lang="en-GB" dirty="0"/>
              <a:t>through a series of small, incremental denoising steps.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They leverage a probabilistic model that learns the underlying data distribution by reversing the forward process of adding noise.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By refining details over multiple iterations, diffusion models can produce highly detailed and realistic images.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Their training strategy focuses on </a:t>
            </a:r>
            <a:r>
              <a:rPr lang="en-GB" b="1" dirty="0"/>
              <a:t>learning to denoise</a:t>
            </a:r>
            <a:r>
              <a:rPr lang="en-GB" dirty="0"/>
              <a:t>, which often results in stable and reliable convergence during the learning process.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E1BE-D5AF-044F-9337-1E464D3A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DB9C4-0F38-CC90-8200-FA8A835AACF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2DEC-1633-FE4C-14CB-CDF097187C82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7768C-8DCA-10D8-4BFC-022A307151C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0C32B-D128-3F2B-62E6-3FA1B819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DFF20E-771B-E03A-372A-E2FB5196DAE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3CF94B-7AFC-5F26-DE69-931E29D7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82DF8-E839-1DB6-D2E6-F59C2FF8B86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DFEEA-29A4-AA18-10CC-756EC914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5" y="3410551"/>
            <a:ext cx="11720185" cy="2858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BF56D4-4708-917C-3585-5D25CCBA5E6A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054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EDE8-5FC2-E77F-9BAD-AAA8D99A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A1F65-23DF-AFF3-F93C-8BAD972E14B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B58E-E687-844B-05F3-BF0DC015FD3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A44E-B259-8EA6-F47D-CB876128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FF4701-BEF9-A444-2667-66C5E7CAEDF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6209F3-F37E-423F-4782-D3415789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45262-2BDB-F08C-DF38-9A0232828CD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54CAA-4827-37B1-1E9A-7959C296CDD5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4E728-BCA7-B4C6-A7DA-C66A6A7F2CD9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21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C84D0-7871-8475-C79F-6E0D146C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A4306-453F-5894-EC19-161D29F320A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AC479-BEAF-CCD7-EF7C-F153B7919F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EADF0-C3C5-9862-C787-3B519FC9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696742-7666-46F8-3EF6-1BF4410B374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293264-B4BF-D0AC-7EBD-583607CB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03223-1673-4EDC-C46A-91535C0936C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89A151-5E11-415E-2F51-105853F2A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5" y="3419638"/>
            <a:ext cx="11720160" cy="285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A1735-9790-7558-ADA3-E21A5AC8A15D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585336-318D-AE5E-2377-5ED33FAF29D4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374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CA40-EF6C-2F06-2AA4-D3BFCD93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DF8F3-5897-283D-BDB1-F0DB8E37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6" y="3245540"/>
            <a:ext cx="10453920" cy="3116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B2054-091E-7B48-6867-86CE5A73BCB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8EAB6-6464-4DA1-CCA1-2361A41B70D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1DA74-53F7-162C-E580-F311B583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EAA700-7EF9-73D5-393A-A2D29E77CC5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6CB112-719F-6B83-C5CB-0E5BCB4E149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0FBCC-44D2-A284-7906-130AC95C6A00}"/>
              </a:ext>
            </a:extLst>
          </p:cNvPr>
          <p:cNvSpPr txBox="1"/>
          <p:nvPr/>
        </p:nvSpPr>
        <p:spPr>
          <a:xfrm>
            <a:off x="241300" y="1075957"/>
            <a:ext cx="11059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</a:t>
            </a:r>
            <a:r>
              <a:rPr lang="en-GB" b="1" dirty="0"/>
              <a:t>Text Encoder</a:t>
            </a:r>
            <a:r>
              <a:rPr lang="en-GB" dirty="0"/>
              <a:t> converts each token into a numerical representation (embedding).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Each word is mapped to a high-dimensional vector, as shown in the matrix with numerical values for words like "cute" and "bunny.“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The generated token vectors are fed into the </a:t>
            </a:r>
            <a:r>
              <a:rPr lang="en-GB" b="1" dirty="0"/>
              <a:t>Image Representation Refiner</a:t>
            </a:r>
            <a:r>
              <a:rPr lang="en-GB" dirty="0"/>
              <a:t> (next stage), which uses them to guide the creation of an image.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32608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B4B25-D28E-ED47-4AC1-34BFA310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DE1DA-472A-5A9D-6451-966024BA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23" y="2246405"/>
            <a:ext cx="7550553" cy="38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D60C6-B099-0BC9-0ECA-4A2C8FAA518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CF895-A051-620D-7B4F-F2C6ADF98BB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6A1F3-A697-6ECC-66EE-15D1423E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2E9B8B-8499-2952-9CF4-CE82F7E30BC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4EEBC-87E1-737F-6BD7-B46A0B742CBE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AB122-EA93-ED0A-4F95-7C5C9372F548}"/>
              </a:ext>
            </a:extLst>
          </p:cNvPr>
          <p:cNvSpPr txBox="1"/>
          <p:nvPr/>
        </p:nvSpPr>
        <p:spPr>
          <a:xfrm>
            <a:off x="241301" y="1075957"/>
            <a:ext cx="1105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</a:t>
            </a:r>
            <a:r>
              <a:rPr lang="en-GB" b="1" dirty="0"/>
              <a:t>Image Representation Refiner</a:t>
            </a:r>
            <a:r>
              <a:rPr lang="en-GB" dirty="0"/>
              <a:t> uses a U-Net model to predict and remove noise from an intermediate image. This process gradually improves the image quality by iteratively reducing noise.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87122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F6AA-2400-06FE-F307-B6F174B0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423B66-ABCF-6C5C-4B9D-F38BD26E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6" y="2449274"/>
            <a:ext cx="10334701" cy="38719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D0B2E-5B01-88CB-2F13-8DA53F482B18}"/>
              </a:ext>
            </a:extLst>
          </p:cNvPr>
          <p:cNvSpPr/>
          <p:nvPr/>
        </p:nvSpPr>
        <p:spPr>
          <a:xfrm>
            <a:off x="908858" y="2482736"/>
            <a:ext cx="14741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CA469-10F6-8290-5E89-DAC3385039B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Contrastive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Language-Image Pretraining (</a:t>
            </a:r>
            <a:r>
              <a:rPr lang="en-GB" sz="2800" dirty="0"/>
              <a:t>CLIP)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847E3-24B9-87BD-B45C-2AB474FF18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5B9E-D6C3-F588-5F70-60F1128D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902C96-2474-6052-5DC8-4DB3D4EF219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116F9-FBF5-930C-1F1E-B04A5D4160F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C5DDE-BB1D-CAF8-5892-95EC74D3BC6D}"/>
              </a:ext>
            </a:extLst>
          </p:cNvPr>
          <p:cNvSpPr txBox="1"/>
          <p:nvPr/>
        </p:nvSpPr>
        <p:spPr>
          <a:xfrm>
            <a:off x="241300" y="1075957"/>
            <a:ext cx="1105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helps diffusion models understand how well an image matches a given text prompt by embedding both text and images into a shared feature space. 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 diffusion model uses this </a:t>
            </a:r>
            <a:r>
              <a:rPr lang="en-GB" b="1" dirty="0"/>
              <a:t>guidance</a:t>
            </a:r>
            <a:r>
              <a:rPr lang="en-GB" dirty="0"/>
              <a:t> to iteratively refine the image toward better alignment with the prompt.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10316-3E8F-EF19-D8DD-DA6352B78C66}"/>
              </a:ext>
            </a:extLst>
          </p:cNvPr>
          <p:cNvSpPr/>
          <p:nvPr/>
        </p:nvSpPr>
        <p:spPr>
          <a:xfrm>
            <a:off x="4973782" y="6153925"/>
            <a:ext cx="14741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919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Contrastive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Language-Image Pretraining (</a:t>
            </a:r>
            <a:r>
              <a:rPr lang="en-GB" sz="2800" dirty="0"/>
              <a:t>CLIP)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52451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is trained on a large dataset of image-text pairs to learn a shared embedding space, where both images and textual descriptions are represented as vectors </a:t>
            </a:r>
            <a:r>
              <a:rPr lang="en-GB" b="1" dirty="0"/>
              <a:t>in that same space</a:t>
            </a:r>
            <a:r>
              <a:rPr lang="en-GB" dirty="0"/>
              <a:t>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It uses a </a:t>
            </a:r>
            <a:r>
              <a:rPr lang="en-GB" b="1" dirty="0"/>
              <a:t>contrastive loss </a:t>
            </a:r>
            <a:r>
              <a:rPr lang="en-GB" dirty="0"/>
              <a:t>that aligns the embeddings of matching image-text pairs while pushing non-matching pairs apart, effectively capturing semantic relationships.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709387-8811-DC7C-773B-DFC7834A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48" y="1026057"/>
            <a:ext cx="6436252" cy="4169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AEDC9E-A13D-61B8-84EF-76A79751D5D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168969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BCE5-C78B-0896-749D-FB5B2691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913642B5-4558-3CF6-14AC-977D41922BFF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45EBD5A3-B501-FCA7-307E-A694D1AEE453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FDE7D0D8-2AFF-806A-27E2-14170A7C8962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12AB4C1B-94FB-59DA-0A4B-CB1DD16D9D9F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E8624AEA-11FE-1617-08B8-FEE69B6694C0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92A9E194-2B09-754E-AEB4-8DD77AEC631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AD350C0-E746-EEA4-165D-0C1AAAC077E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DBE03EF4-AA45-66C0-9368-3057BBAC4B6F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2F7B3D4C-C036-FCB0-BE73-22DFF03B3D20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00446ED1-6572-EA94-0202-8AB629F7A299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E9E3C14E-5E83-C976-4A70-CEA150A34CFC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FE281348-DEF6-4C07-43E7-E3FE5324DC69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9FBD8E72-0A19-ADF8-A835-C793996A7AE3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897767F1-A176-BD2D-F94E-93A5A7C7CCF6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578E9E8A-4A06-DF96-C539-ECDA570DEB44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ADF13E2-4833-8FED-5B8F-28AE3CF1F3A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526B0D9F-E61F-8268-D219-6894BE51989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F56AFD87-A12A-AAF0-803E-8B9F4543F5EF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F71AABAA-5517-ECDE-B103-050EF5BD618B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AD6A117F-FCA2-CD86-9169-B6DBC2875D0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668FC376-DBD3-4927-C873-7C173EFB022F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728DEE7-1C38-6985-A95E-431457ABF00C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6119BCC7-FAC0-C728-D969-C2B2B4193BF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3601A413-3DB9-BC16-BA76-91CC7D3431C6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247A9AD8-C17F-1DAA-D031-C0E0DF5E6AE0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9F4CCCB4-F680-964F-4E73-D60F637A2267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57630AA-9B36-ADE0-A802-135EF4AC0A18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5089B99F-0BB2-A662-5812-E5B1B2B16863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7894A939-94EF-59EE-AD73-61BD1C4BA003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EC2FBEE1-3FAC-B41E-7FC6-C65E78BD4D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0843B524-F4D1-6227-F792-89100D94392D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64DABAD8-FB89-D99C-F94B-33BA430E0B08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7C15CBB5-E323-89F6-B0DF-FE92A30F9DAB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53EE80A8-824C-0F5B-DD50-3208866CA22F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165F45F7-3678-ED7B-AA95-A7AB14A0FFE7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9C395318-6755-312C-3358-D064AA3C8269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B4887A99-7F7F-6EC3-AF82-C2F9B00C8E7D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37109B6B-BBD4-1F51-DCED-64B9C376BFB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015D9475-8E66-A337-BE4F-5C822503F14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540BE072-BB1A-2CA1-114E-15CED09E8F15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B318DB6F-B279-0A63-3AB6-13A54F80FC96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5B664824-7767-AA86-DF74-F89DE8A34F0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1135A29-4CE4-4FC4-B933-5220E68CC2DB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160E6D41-1628-18B1-E5AC-DA10EAC5D4C2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85C48AC0-A24C-C4FC-F319-E23B84E52317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AC52289-9B6F-8073-13F6-77A3AC717995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14EB0B24-B9B3-0E31-0E16-5F7FC3333672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8C8DE344-FBCA-83A4-58ED-B5128971B493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F2E6A670-B65A-63DB-C28D-BC782A62B2ED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45F9239F-E45F-A0DF-D1B3-6EC1761F2F10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D8306056-03DF-947D-6AA6-DE23DEE046B1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F92691B5-2315-9E1D-89C2-5D83127FE2D5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E0A1BB89-6352-4BD8-94C8-10D92ED9235D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B5C52B3B-DBB3-EB89-4FC2-27FF66A78FCC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6D0085E7-53EE-C7DD-874D-DF607843C073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6B69B3CB-5F1C-65E8-0E81-5FD5504F2F48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95CB4382-0A13-E5E1-BF6A-7D86CBF7B20F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2E3A9294-6400-7359-EB6C-D5372D951BF7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DC25F05E-C18B-DCB8-7910-B5BCD0AD7FB1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77B7ADC8-046C-CB08-79A3-3FE246BD648A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2C1AD2E0-B7A3-0736-4C00-A60EAA3AD127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A687982F-26FC-CD22-B02B-3DD8A9BA2579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9FD7335F-E789-34D1-B1B5-3157EB4893B1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D40018AB-AC58-203C-18A3-02FBC72C332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978042B2-E0BD-948A-A5FB-8465A9FFB223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50830638-01F0-CA75-1B02-6D3EFA00B563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F4DB6784-F53E-30A4-928C-2E809B2BCF6E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5571C162-885B-94A4-B124-42532AA135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C385970F-595F-4823-7779-7B4588C9575A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74351D3C-A49C-B289-7C11-014F63EE5DA1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BB41AC8F-7270-A745-BEA8-B2604197D15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E55FA550-A9E1-2113-F7BB-F89699754532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B47126FE-64AE-FC40-74B4-5A94866A01E7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81F03EA8-8667-24D6-BE11-0B018C4C8E0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0801D569-1C0E-B1B2-86F0-62C5D48B23C8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3DCD9B47-69AB-03A9-8CCC-D21F448A1326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818CC739-2184-555F-8A18-BBD147A2B12A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A35C9085-9A56-A1E0-8C4A-ADFC519E062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9FCD1D4C-A712-414D-31AC-BA742DEAA652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16BDA68C-5C9C-B958-A11E-250D99230ACE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22EB59B2-176B-0B97-5582-CF5B24BF7DF6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A1124BC8-AD27-ECED-685F-6AE7A6ECDF0F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C3474F7F-32A2-D2F0-B433-2AB882A71971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A9C54397-3AA3-D354-7DC5-367AED97911A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F04986BF-CD1F-F9C5-8DE7-F048DAE2EDF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1724AA64-1795-765B-A405-C7BF727254F0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E7C7313E-A433-B3C0-0B33-6DE641F0D19E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DC9A5ADB-8BA4-BFF9-1913-F8FEC99C13D7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AE5C5DEC-1140-6EA6-2BAF-8840EEDC877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A557A26D-39AA-50F5-1BD1-4066324891AF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9DB157AE-4594-C950-5BE6-02860F4A62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6281AA3B-6508-F440-C7E9-BCBF1030AC50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29C9F12D-C392-F39D-7DD5-756312AF3776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2CFC27DB-B482-419F-9E6B-8E88232BE372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B9BF0692-D3BA-7721-6846-14C028137E19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D33CF713-7A22-C3FE-13C6-D68E7CBB35D7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6F16C9EA-5A00-FDB3-7DFC-4804D36B1B44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25E1462E-8644-F4BE-F18A-22224B6654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747F34AA-11C0-5A7B-7D76-2FC1E072C5A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0DB5A00A-4F66-E2BC-3B23-7D72A7D67D76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AE5A73CD-8B35-F81A-67E3-F476398AD850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E8F8E8D9-E655-36A7-B6AB-E84010CCB791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51886CA2-49E7-E52E-5985-A2E385195F4C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CE79B9A9-E94C-BBBD-E8C2-CC21276B347D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7D4AD04-0696-B88B-4449-2244709DA30A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2CCB3E97-D00C-336A-E80E-C1CCE89F8F58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375DE84C-D3C2-2C9D-1F54-0BEAE693A379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416FC461-D971-C858-F570-B5C2D142560B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0C3F1CB7-400E-55F9-21E8-678CE68F2B2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04F8F685-B5EB-DA2D-64DA-68525EAEAA8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AA08AF42-E09A-5C97-DF22-127944EAD35C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32074641-0E40-D100-96DD-333D3C719702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CA0151AF-D9F0-D2E6-30E0-2DDD90E64A99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F4784393-3DAB-BC2B-34C2-87CBB8C689C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E4C3A005-F10E-68F4-BE5C-C1E41A8E6265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8B5845A4-783A-1C9C-D95C-A1752C11823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2E9DE6E-6BEE-853B-B618-8825B4720806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622ED99D-4879-4F0F-8794-4A445F0C51CD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7B4A346B-9B0D-3374-1A50-EEE4490CC60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01198CA-5132-CB73-D41A-1F632A71F0A0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84C26A81-6D03-D9DD-AD7F-436B6E6C2862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20AAB7CE-2337-09CE-1070-022AF07BE951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7D0CEA12-60EF-E441-F5B9-8338A06FF5C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8EBA32CE-2C5F-18AA-5FC1-C1BACAE4CC4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D44182FB-5B4D-94C5-BC75-F6B432577CDD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AB2C7FC4-04E1-9C7A-E103-71F913257D66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B93C3C1D-535D-D46B-FB21-42A0A1EA26C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0CC1CCA1-FEC1-0F52-6E5D-E5A9203705B6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AAD20B38-7473-820E-C236-1EF14C6EB6C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B4FF3F13-508C-9EF5-4B47-A5E898107BD1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AC26E8FC-8A33-B3FA-C385-325126C8534E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5C095363-1A48-E26A-30D2-E4BC2030A861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E5CDFCE0-9B0A-4593-5305-B0282003FA64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6E43B4EC-F1E9-28E9-AFEC-A54FC75264C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73422B7B-17BC-89CE-B030-403BBF519578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D937838A-2D69-1CA4-8300-9AEA1435BA2D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2B59F49C-8D6B-CE42-106F-D11C2E63998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7727BCCF-BFB8-0AEF-84EC-10A978296EF8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2CA72724-8DFB-56B8-C651-D521A30A4C18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9FC3EBA9-57EB-8155-D6A6-0395E164CEBC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93652D23-E62F-F103-564E-225B1E287693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2C17B5DD-5F21-AC5C-EBD4-FBA8899FCC9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B5CCE41D-9B7D-E5D2-489C-4DFCEAD41A7B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0868EA68-4451-3325-EA14-73F7BA646AEB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B9676A40-90DE-6776-0C96-C4136212306E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01A70251-4FE9-64CB-858B-CB8A4D6B73EB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1A57485C-D58D-0BB9-B690-983759069BD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ACA71E8-8B43-E087-B547-A0388FFFF5A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ED4E26CC-B726-EA91-1705-CF58B29DCE3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F01C1AE5-8F84-635A-FB8C-09BD18188C6C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D937F3B4-AA9D-DFC4-7C73-05F9D08F7AA6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4EADEC8-17A1-6CFE-0815-7498C09A77D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4412286A-14D8-AA10-8F93-947705AC8216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7933BDCE-6B0C-754A-9A62-5F1196B69C32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0277E557-17E6-8133-5A7E-D7B18351A908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9786EE14-B549-6A4C-A8E3-C28E0FAC0CE0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52F77233-CBCE-A2E3-5300-4A1D3601152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73F38EBB-0668-8180-A3B6-06D32CA09AE0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1AD12A05-3691-F23B-2C61-4A3E7CE81902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09CF8C14-9FBE-47E9-4415-F7DF115E4AB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09AC1BDB-A04A-A23C-995D-A6599460EAE6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1023327A-3316-5E0D-481B-0A2A9CD49E7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105F608C-3894-4466-6140-C93EC9DBB401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E6BA7D26-58E4-79A2-0C2D-E7974A81E271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D00B5E21-2E0C-37F3-88B1-1A96DF408EB3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D1BEECCE-12BD-0F15-B28F-B33C01274789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DD73DF49-90B6-21C3-C36A-5BC26A0A9CB1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16FB7852-CAD3-F22E-3C2B-543C7A56602F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7781211C-7711-0843-F942-1C554DEAC25A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DCA0D55E-F950-0833-3B1C-E3A9C3FA4C66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FD5A6DCD-9790-5C8D-C44D-001D0451A6B6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4880E44D-3F2F-0F08-B950-865F1EA4F6D2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CD4CE28D-5219-A848-219D-EE41C1F9C79B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968BBF13-2AE2-124E-8337-06801436C3CE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81DD2876-28ED-4325-C097-C0F3A512CD07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50568400-88F8-EA22-2FF2-9F8732755306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AFC55C09-ABB5-30BB-847E-D6F18442CDA5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25F20315-34D8-CBCA-5CEE-F974B1FD7E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57BEFFE9-C4CF-D4BE-4796-20255992E725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453218D5-2EB3-75A0-44A9-33FB57DB285F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0CBD0999-FBB6-C9FF-57E2-2704868602D0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0853E394-C211-5392-3CF4-83756F247C8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53D20540-C8D7-9065-9E76-B9F074A0222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173DB707-072A-4FE5-92A5-A818484FF974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96D3A907-3B73-C283-CA8F-996467C7C35B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F680BCF2-F32F-77C6-EA81-325FCBBA52BC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74BBB773-4599-A8B7-12D9-0D3CA6D829D0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D068EB29-6AC2-4D04-4054-A3489AD5A4E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4E333C91-7BA7-B77A-92BA-96DBF182464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42B763B4-2BB3-3BB5-BF2D-92B8B3AB427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8E4E36AE-7313-85B2-6200-8A448649700C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BF72A707-012C-4EC0-67CB-7E0FBBB07224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5CC5A30B-9A01-6340-7A62-82970A33B275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5301A543-BDCA-324A-4B5D-FE616D5C2426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015BA0B-7AE0-BBF8-44D4-2B03489C3B26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37BC7F1E-7A99-6D99-7C30-466FF663DBCB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131F478B-D959-FB56-341D-758BFE4ABE19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7749356A-8D6E-E4F2-39CF-70558C2256FF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5FE3476A-5605-C73A-237D-40CBC1D80571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B934A1B3-BE88-20AE-5FA4-75E41959B8FB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61115869-6AA9-D0CC-11E0-5887A3C09840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CD863843-59A6-B70F-126B-A450699F11F1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A11C9B3A-B1AD-D215-2E15-1BF4112730E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CE7E62F7-4029-017D-E1E9-89C5E31B1B74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0B463659-B840-6207-69CC-84AFCFBE9D2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559C526A-DB0F-20E4-8931-6AC57263A132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31E50B31-91F5-1068-5DE8-EF8BAD2299F6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4E863EBB-A06A-CD65-FA96-9E50DA391844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7EED0639-DA6D-4E4A-7587-14AFBBCF61D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6DDFDEAB-62D8-F812-A53A-DD23D4B873D8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15D569F9-CAFC-072F-D26F-A8B98F14692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2DDC2BD3-AB21-8029-D68F-E9AD26AA6028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59AFCDC3-6AD5-0614-1A88-E3A6877AE0F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F820A3CE-9320-289B-C1C0-5E3F917683AF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BA9C6F5A-E157-3B6D-9A87-AEC570EFAAF4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EE178FBF-457D-0F50-BD50-E99C80E1AE6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333EC6EF-93AA-2B0A-95B0-CF9DB815D2B0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431BA83A-E283-1C38-E487-860A254C082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591CB4FE-D804-8474-FA72-7926684259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AD5BEDE-12AB-B881-4482-19A3848F663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F819304A-8259-3CC5-406D-83E9516A232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79BC5A22-00F8-F2E9-548D-9882A158258F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F2010AB0-3F02-5D8D-270C-6BC62D56DF74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0BF4E363-2D88-A5E4-5560-CA8A4226091E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48283DE-3C5E-6A7F-0AF0-80381AD805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04C451B5-2F72-0D88-025D-2A62237B121B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82386F3B-DF60-2D9B-3A66-6BE23CC343A4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BFF29D66-ADD9-207E-BBA0-53B81023EDB0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81B3F772-BEF4-6238-118B-3211594970EC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FDF4F1EC-0BD6-4AE0-0DEC-C1C81267CB0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18B903EE-B5E7-6AFA-0A96-B85985AA4481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5C97FEC0-D1A4-8F67-1906-7EE9613020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2287F98A-C845-582C-7DFD-25CF1B0E6706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D8D573EF-8C7F-F77A-C1C3-498793908D2E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3EA9741F-A936-8801-4275-FE65E4EF48D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E5B9A2D2-A7E3-31F7-74B2-BEA929DC5A43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13903FC1-D937-FCD4-35A9-04995EAA827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CD1FBAA8-0D75-AEB8-E724-A11444BED469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EF30138D-35F6-5F64-59DE-8FA78CE73BF6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8BCFF638-42C4-C099-A0DE-C4DC4BF1BDD2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7A7EAB63-EB66-D19C-157F-F6E636E2A74D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FF7F4C95-0D8B-66C8-CBBC-1FFE0D856C62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A28ECC11-23D7-EB56-E8D0-B86438E7AC30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6B1A6111-F880-98DA-1DC0-217CED268282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71D42B21-571C-8994-547D-8661FFDE5D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36F07C4B-AC97-1A78-F856-4E02BDB578D9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CF33A5B0-A75C-1A37-3EE9-DEEDF59B8813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F7E3CABD-EF9E-CBC9-33E2-7C23C6AFF090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3E8622B8-EB5D-A930-E362-9576CFB1E3CE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6BF1500E-46D2-9937-0E1E-7A261307D777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D8D6252E-7DE6-2808-8C78-078D855C7140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5BF8E7DC-0979-B5CD-2256-A75B06B2B35B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F87BB953-3EA1-75A6-2E8A-16356E625AE9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92BF3958-C2F2-CF01-EABC-0DBB1953B7AA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A0B605B6-F381-10B4-78DD-D2D90F5B49C4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0EF8A8CD-9A6F-3917-85F3-6B1F26F9A82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EA4DE381-BECE-F563-AC4D-95B79A0984E4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4F9C12A9-B25F-BB44-CAAB-DE3893AADC46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67C04C63-63F1-B0F7-4341-3BE4ADE569A1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3FFA7848-CF4F-D7DB-02B8-D1F3AF0E86BF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AE865E53-54D5-F479-71A4-E6C36CBB5BC0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2CCE1FE7-3076-28B8-B1A0-46CFEAF1282F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86BC1F99-7737-C371-49AC-18FEDE8E2D1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417CAE69-FAF3-D0C8-140B-AE39DAD540BA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EE5996EB-D53C-0AE6-411C-CA1CA0EF0BA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F2431DF9-E848-EF6B-9233-0A99B2E108D7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5178BA2D-0EDE-F4C0-D992-E32C16291F47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F73AEF41-2A50-7C0B-2136-4054730C277C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A3C33D36-5D34-13A3-F58C-A6A4A32F77C6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A66FD9CD-D09B-045A-CC61-F399D3D5C1C0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C82C37C9-5028-7E81-DD24-089275AE37BF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3C490719-F44A-E9BE-2FEB-AB49C70C9BF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F5A71E17-B21D-9419-BD9A-C53C992524A2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70B6240B-FB46-CD2A-826F-1F4AD66FB780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EEEC1A5C-75B3-C148-AE04-10EBA516C08B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B3B62115-B3B0-995C-E559-40607337F6E8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7A95BEB5-87D3-EB91-AA8C-D795BF2F9600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39504657-C91B-C999-09DD-F339687A0186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472CD6FB-8DFA-1039-8CF8-C423F4112BDA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5C204B4-F96A-D157-D703-385758B79126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041CDB5C-662C-39A4-4F59-8EF299B95A61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F31EE96D-FA9E-FB2D-E331-9590BB7B1A67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74107C07-D4DE-4F6C-3DF0-D4AABC4AC54D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74C1B599-EE01-29F9-82EB-FA4B30A305B1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14389822-3920-CCE7-93DF-04F5F7D23116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37BEC035-0FA3-7A24-8C12-499CFE61CED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DD2FC60C-0F0F-FF63-DBC1-667F017F254C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6E212D46-2B8A-8C16-72A4-EEE78E2F8166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EDEF0F2D-82ED-310D-DBCC-341F047B6A2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229A5C4A-18A8-3AFA-EB9F-24D2AF82F4AC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40DBD87E-848B-D432-BD5F-C774BF3533D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452A7477-5557-CABB-07EF-7DB532C41E41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A5FA33DF-C2C8-50AD-E00D-4F7CB3104478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C6B42923-B931-8B63-C8D8-E7B259971E0A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67D658AF-2AEC-C79C-5E71-9E8DBC90F01B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F090C4C8-BDD2-BCA6-5031-3FE6366F6A19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A8C53DB9-1953-5BCE-0655-3AB7AA21ADC6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37425042-DE61-180D-029C-299EB6B5D4F4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8CA30444-0880-FE57-F1C9-677F130183E9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29261B6F-87BB-0028-B761-BEDE4580C967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7DF9E6A1-BCCE-B19C-64A0-5E0B4D7388B4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85FE537F-7CA8-88C6-8550-66FF560DBD4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21D07F5D-BC9A-59DF-9E08-C42A5E7D03D0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2221C2AB-5748-C9B0-956D-EBB5F4B11AAF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B83CC3D4-E5E0-017F-A08D-C1B1EF66F146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11D67283-AC21-A3FC-EAD0-C2F600D25893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B7DBAAC6-5FEB-B475-34F3-6BC0AC09ED33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92D2C58D-F950-C887-3ACE-62AA47306BD5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188C2BBF-B6EB-16CD-900F-9F295EDE3324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16AC3FC4-E1E4-A20E-D3F2-0B63AB1B77F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570DF9E5-A1B0-DDB7-381D-B280EEE653BC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0F936D2D-02B2-BAB0-2F80-8B1BCFCA8227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2CA03F9B-AB7D-7078-072A-BC31D0AB2A04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89E9104-E411-3A69-62D8-DA9B23D69CFA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8A8A6F8E-FE2A-4EA8-54DD-3F0AF2CD4390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ECF71719-A0FB-6749-E936-13482C32F765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18E6D601-3646-50D8-797E-F54108D65D93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BE038032-55AD-6DF2-0C96-A6CA6780ADD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11E1D93C-2B9D-9A46-BE41-BE6B574ACB24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F8F814C7-A454-7514-D576-2486C21E6863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A4658D51-CD36-1E85-6259-E56C9922ACB3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B5D7FB63-CFC1-693C-E1B3-0AA7404E509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E9C423C9-5EC6-D7BD-E444-EE8DF126D34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0808E640-73F0-1F23-E860-248EC8DC1068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2D161CEC-2187-EDAA-DFCC-E45452603A43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D83602D6-4C0E-0A9A-8400-04D9EA56DBCB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9431D0E5-B419-32D0-224B-E9FFDB133440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D8AAFF80-F1C7-FA57-25D2-2EC981987463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15391A4A-4564-0160-355B-342EB02CFDBA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EC88B862-C4D3-E3D8-7290-2C6F43CDF402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BB7C1C85-E3EF-839B-A633-41A36AE72D9C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940EE373-D426-F2CC-B7D7-93C8F9D63CDF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C3B896C8-F793-3397-6775-2E2DA6AF52B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0C0A5770-0136-C036-2350-011EF3BA8DA6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9BB2D26D-DF9D-9DDD-1722-4DDF5C07D1BF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E7ECA7FA-5D23-B9B9-F784-E59B0366E590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00B38AE0-184F-34E2-9BE2-7B63EF0F1A2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C43F0EE5-9057-0FAF-D71C-7915DB9531B4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FCAF72A2-30EF-67F6-75AD-0D64D70601A6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40E0F2FD-C262-35B9-1386-2D486056FDBD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A81E1B32-4DA7-7F1B-9727-99FC18EDA829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3010FA70-E221-0280-797D-26BA04BF2FAA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7967994D-93FE-8443-24C4-22E886C6120A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4349BFD8-89EE-AA78-99E3-545F25918CA8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1D54762E-E8A3-5B7E-1928-9279BA235CA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D01A5D57-296D-44B0-F7B1-1CDA86D645D8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657C623A-3775-D2B2-F035-8FE0A0E7AE67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63AAF223-BE3C-7B94-FF4C-D7DC6A961C89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53F95E4F-8787-0155-33DC-81DF1701E5E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EB2A3CBE-BDBF-59F6-EAFF-13B0379AC055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D39D945A-0ACB-1DAA-2A5D-8864D2BEAEB9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42FBE163-7F3A-6A12-5C69-D8FE5BFEEFCC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0B3E1D1A-573F-C248-4F6F-DBAD37B719A0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3D76010C-AD6F-E33F-5CA3-1573EAECF4A2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F27A7B3B-72EF-2D1B-7DE7-6562126DB2FB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CA894D9A-641C-EEA0-6C9E-38F3557D9424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AA936A8A-565C-4309-7297-817B5C1027DD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BEA5F037-EC5E-E24C-3C6B-0765E189CA7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CC77E203-B525-3CF1-D33F-376480C2D7AD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3F636E7-50F2-CA62-B4DE-F25E27DBB291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9D33856B-8DD9-7B70-463A-A619864D7094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F0D3FC83-91F7-A3EE-6F47-3E7C7A0B62EB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0DA13DED-07A1-57AD-2013-D6B1EEC44314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BCC4211E-11CE-55D5-6EEF-4603F8B21D1D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EFF9DD5F-4F3B-05EC-372B-D990C5A2BC67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978CE01C-91ED-F631-24E5-106E6B9B5CBF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CEB4350B-7110-6280-8775-B7CEE5BDA92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D60DAC85-9C7B-39D5-D3A9-3E36B3488CC2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EB1CFAAE-D645-EF6B-E1D8-DC9286ACE3EC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B1935E2E-6260-09B5-6378-701D4BAC59E7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F6BAFB68-CB54-5AC2-89C5-E3D5357E5514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DDC40E6A-40FE-708F-C5CE-CBC272E4D3BE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3747B005-8D73-AB3D-84BE-DA33A82314CC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228E8697-3802-FD06-F7B4-BEAA9E9C96EE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0AC76840-6800-8B01-3628-A555AAAF016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1EAE412F-8B84-FAD9-8E96-5A62FD3D1BF4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74F94051-C592-C423-6050-BB2FF6E6EB2A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B18AE53E-B5FA-2518-B8F2-007182BB8E86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9F8AC545-6FB7-5EF1-63E7-E17059270E16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E27DA338-04B8-D699-A72C-D76E47335F2A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3F7529B1-02DA-C4A2-768D-352DFBCD2D99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B01C28CD-0E5F-633E-FF3D-D1B101B4195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B1A43C4F-4ECC-D91D-6B98-3DEC743AE33F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D8742F0-2331-70B4-8712-A22ADB2F8527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72026140-C222-BB44-0053-D1D2B4C2F489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B767533A-3781-4902-480F-FC2F862139D0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5CA4BA2F-31EB-3250-A847-6DE933782528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1FBD7FD4-76C9-83A4-6770-6530D5DC2ED1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B8FFE5EF-39EC-419D-960E-FD626C6B9F8B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496C57EC-578A-7FB4-6618-04AD526858D1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B7D51FF4-2366-1692-FB62-CA0389292019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5EC1E057-D1B2-2793-3C3F-03E8BF83F5BE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11BAE0C7-A432-4B4B-FE68-FF3765E52621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275E9C1B-0C66-E80A-FFC1-97A0D2CC5192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9BA61F30-3AC8-D1D4-8C4C-EB4968C07A19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781C6298-9A6A-EDC2-717F-E7BF8CA4BCFD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A5AA81C8-13E2-6443-9C62-CCFBD1DD0B5C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DEE1F65C-84CB-80AB-AACA-C335B1E13B2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3520A568-5FD4-35DC-D623-0140349AEFBC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73D20A-25DE-DF15-8DB6-40A79F025C26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BE8158FF-057F-D7D4-1A40-F2DA336054AA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95E269F-F16C-9E58-2510-0046FA1107CF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04264F10-ADCB-4203-E760-8DE0B9F6C84C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A0499DBF-6591-B074-FE43-D39DF5716895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2B24C0AA-5CA5-8C2C-D124-D85B6DAACD0E}"/>
              </a:ext>
            </a:extLst>
          </p:cNvPr>
          <p:cNvSpPr txBox="1"/>
          <p:nvPr/>
        </p:nvSpPr>
        <p:spPr>
          <a:xfrm>
            <a:off x="241300" y="1075957"/>
            <a:ext cx="5803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72655FB1-6413-4C0B-D48E-90C5CBC95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58AB0004-F1DA-D447-00E5-42E9F88C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F4C12B7E-205E-F24D-11C1-15371ABC34B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87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EE89-BB38-00F9-1F88-4A6DACC2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48182-FA4E-191D-C760-F064FF5E545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Zero-shot image classification with CLIP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5C4A-3040-EAA9-073B-B643F42D15B2}"/>
              </a:ext>
            </a:extLst>
          </p:cNvPr>
          <p:cNvSpPr txBox="1"/>
          <p:nvPr/>
        </p:nvSpPr>
        <p:spPr>
          <a:xfrm>
            <a:off x="241300" y="1075957"/>
            <a:ext cx="53614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learns a </a:t>
            </a:r>
            <a:r>
              <a:rPr lang="en-GB" b="1" dirty="0"/>
              <a:t>shared representation </a:t>
            </a:r>
            <a:r>
              <a:rPr lang="en-GB" dirty="0"/>
              <a:t>for images and text by training on large amounts of image–text pairs, enabling it to match an unseen image with relevant textual descriptions without explicit training on specific categories.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By comparing an image’s embedding to embeddings of class labels or prompts, CLIP can identify the most semantically similar label, allowing it to classify images into new categories it was </a:t>
            </a:r>
            <a:r>
              <a:rPr lang="en-GB" b="1" dirty="0"/>
              <a:t>never directly trained on</a:t>
            </a:r>
            <a:r>
              <a:rPr lang="en-GB" dirty="0"/>
              <a:t>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0F83A-2295-BAD1-43E3-4E7594C938C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5BD9-B104-2897-6EFA-7CDFED3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7B87A7-4681-3F15-50A0-EDCFD1DF8F3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D318AC-A995-6628-CEDA-E60FE094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10" y="1083714"/>
            <a:ext cx="6141235" cy="42530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EAA6DF-4B24-7C72-9A1B-274E5BC2649F}"/>
              </a:ext>
            </a:extLst>
          </p:cNvPr>
          <p:cNvSpPr/>
          <p:nvPr/>
        </p:nvSpPr>
        <p:spPr>
          <a:xfrm>
            <a:off x="5663738" y="3114502"/>
            <a:ext cx="2532611" cy="254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8CF02-F7AA-2F56-55EC-5E03DF4D9C7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756332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C6623-CE14-C731-281E-67EA6E2C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46ED2-B858-5785-CC9C-BD16A984C4D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Zero-shot image classification with CLIP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05F83-4865-8900-7972-1679DC9F4844}"/>
              </a:ext>
            </a:extLst>
          </p:cNvPr>
          <p:cNvSpPr txBox="1"/>
          <p:nvPr/>
        </p:nvSpPr>
        <p:spPr>
          <a:xfrm>
            <a:off x="241300" y="1075957"/>
            <a:ext cx="53614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learns a </a:t>
            </a:r>
            <a:r>
              <a:rPr lang="en-GB" b="1" dirty="0"/>
              <a:t>shared representation </a:t>
            </a:r>
            <a:r>
              <a:rPr lang="en-GB" dirty="0"/>
              <a:t>for images and text by training on large amounts of image–text pairs, enabling it to match an unseen image with relevant textual descriptions without explicit training on specific categories.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By comparing an image’s embedding to embeddings of class labels or prompts, CLIP can identify the most semantically similar label, allowing it to classify images into new categories it was </a:t>
            </a:r>
            <a:r>
              <a:rPr lang="en-GB" b="1" dirty="0"/>
              <a:t>never directly trained on</a:t>
            </a:r>
            <a:r>
              <a:rPr lang="en-GB" dirty="0"/>
              <a:t>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4BC24-0E29-339D-3D45-FA38E0869DE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A288-5EC1-200A-785F-545B705F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27F5E8-9776-2272-831D-72019CD87B6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D78938-BA70-4AA2-6A8B-25E4D1BCC8C5}"/>
              </a:ext>
            </a:extLst>
          </p:cNvPr>
          <p:cNvSpPr/>
          <p:nvPr/>
        </p:nvSpPr>
        <p:spPr>
          <a:xfrm>
            <a:off x="5663738" y="3114502"/>
            <a:ext cx="2532611" cy="254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D0DEC-A30A-B82C-9BD6-EE83DD2F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76" y="792968"/>
            <a:ext cx="5706140" cy="5493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C50CA1-C572-B0CB-D1B1-404F5C9B3DF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3394838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</a:t>
            </a:r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models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: </a:t>
            </a:r>
            <a:r>
              <a:rPr lang="nl-BE" sz="2800" dirty="0" err="1"/>
              <a:t>RFdiffusion</a:t>
            </a:r>
            <a:r>
              <a:rPr lang="nl-BE" sz="2800" dirty="0"/>
              <a:t> 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6198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/>
              <a:t>RFdiffusion</a:t>
            </a:r>
            <a:r>
              <a:rPr lang="en-GB" dirty="0"/>
              <a:t> begins with random noise and progressively refines it through a reverse diffusion process to form coherent protein structures.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It integrates structural priors from pre-trained ensuring generated conformations adhere to realistic protein geometry.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The process is conditioned on specific design objectives—like binding sites or active motifs—to tailor the protein output to functional requirements.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/>
              <a:t>By combining diffusion-based refinement with learned protein structure knowledge, </a:t>
            </a:r>
            <a:r>
              <a:rPr lang="en-GB" dirty="0" err="1"/>
              <a:t>RFdiffusion</a:t>
            </a:r>
            <a:r>
              <a:rPr lang="en-GB" dirty="0"/>
              <a:t> enables the generation of novel, physically plausible protein designs.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03" y="680820"/>
            <a:ext cx="4712585" cy="2650829"/>
          </a:xfrm>
          <a:prstGeom prst="rect">
            <a:avLst/>
          </a:prstGeom>
        </p:spPr>
      </p:pic>
      <p:pic>
        <p:nvPicPr>
          <p:cNvPr id="12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DB94900-8FD2-B7D6-82F2-799FC6AEB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1549" y="3677245"/>
            <a:ext cx="3395040" cy="1909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B941B-9E98-A694-688E-EE6817E4C13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Watson, J.L., et al. (2023). De novo design of protein structure and function with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RFdiffusion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Nature, 620, 687–694. 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6E5DD-C8E2-6973-8AB6-8127548F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115A1-0901-862B-6877-ACD94AA0B7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5C1B8-D112-8FB2-6A30-B017F5C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81D2D-19A7-9C59-81F0-1BE10A43AFC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113097-1E69-B8D6-C200-484C703B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88" y="397646"/>
            <a:ext cx="10039423" cy="60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7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24F50-04F5-4D2A-A25E-2E5044CF0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144D3-943B-A819-C3FE-B196C79B335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418A8-4BCD-4477-81AB-1D848020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64073A-DF31-B4CA-DE9A-3B7A13ADD08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D78E8A-6AA7-2FC8-335C-66239382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14" y="369071"/>
            <a:ext cx="9867972" cy="61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F62A8-81A4-586C-B5A5-65CCCB68FED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B4DC1-E396-56C3-2ECF-6E4CA491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57255-025A-2047-3219-D56722B1A9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C907ED-F74B-CA1E-F34B-BF72F05418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0454541-FC7D-23AF-FA8A-CFD3D2D8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E8D9D51-0044-1F9C-677E-F64990019EC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60E11A2-7C86-CEA2-4295-4B391DB8D46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A3D6CF1-602E-342F-F67E-8A5D3869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D4D8189-4756-C0A0-B895-93A5B9AE265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Denoising autoencoder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DD822-97AD-4A6F-E3C0-AC6007FB8F8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33754-9624-D147-D70A-DD077137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0842B-5672-8AB6-757A-C5B926D0A22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4C70C-775D-6470-5689-FAE4E6A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9" y="611960"/>
            <a:ext cx="10863342" cy="5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Sparse and unstructured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l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atent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s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pace: Normal autoencoders encode each input into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single fixed point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in the latent space without enforcing a continuous distribution.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As a result,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interpolating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between different points often leads to unrealistic or meaningless outputs.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Since the encoder directly maps inputs to arbitrary points, sampling from the latent space (to generate new data) is unreliable.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There is no guarantee that points between learned encodings correspond to meaningful variations of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19161</TotalTime>
  <Words>1890</Words>
  <Application>Microsoft Office PowerPoint</Application>
  <PresentationFormat>Widescreen</PresentationFormat>
  <Paragraphs>162</Paragraphs>
  <Slides>34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Google Sans</vt:lpstr>
      <vt:lpstr>Helvetica</vt:lpstr>
      <vt:lpstr>IBM Plex Sans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Sven Degroeve</cp:lastModifiedBy>
  <cp:revision>473</cp:revision>
  <dcterms:created xsi:type="dcterms:W3CDTF">2019-05-05T14:36:16Z</dcterms:created>
  <dcterms:modified xsi:type="dcterms:W3CDTF">2025-02-28T16:11:33Z</dcterms:modified>
</cp:coreProperties>
</file>